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243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85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91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914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856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216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380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437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509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716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784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893C-D4D9-455E-BE0F-F83997B5D964}" type="datetimeFigureOut">
              <a:rPr lang="nl-BE" smtClean="0"/>
              <a:t>19/11/2020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31F13-E2E3-4C0E-A2B7-F7DB7A6DA0B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127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dEImO6oClQ?t=4" TargetMode="External"/><Relationship Id="rId2" Type="http://schemas.openxmlformats.org/officeDocument/2006/relationships/hyperlink" Target="https://youtu.be/JTbUQYINNEU?t=1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isitantwerpen.maglr.com/antwerp-diamond-capital-since-1447-editie-2019/antwerp-diamond-capital-since-144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126178190794047/videos/56478696071933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ocolatenation.be/sites/default/files/videos/trailer-chocolatenation.mp4" TargetMode="External"/><Relationship Id="rId2" Type="http://schemas.openxmlformats.org/officeDocument/2006/relationships/hyperlink" Target="https://www.beertourism.com/blogs/city-guides/antwer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124745"/>
            <a:ext cx="7772400" cy="1872208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Doing Business in Antwerp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2400" dirty="0"/>
              <a:t>WTC Leeuwarden Webinar</a:t>
            </a:r>
          </a:p>
          <a:p>
            <a:r>
              <a:rPr lang="nl-BE" sz="1200" dirty="0"/>
              <a:t>19 november 2020</a:t>
            </a:r>
          </a:p>
          <a:p>
            <a:r>
              <a:rPr lang="nl-BE" sz="1200" dirty="0"/>
              <a:t>Spreker :  Fred Niemans</a:t>
            </a:r>
          </a:p>
          <a:p>
            <a:pPr algn="r"/>
            <a:r>
              <a:rPr lang="nl-BE" sz="1100" dirty="0"/>
              <a:t>President WTC Antwerp</a:t>
            </a:r>
          </a:p>
          <a:p>
            <a:pPr algn="r"/>
            <a:r>
              <a:rPr lang="nl-BE" sz="1100" dirty="0"/>
              <a:t>Senior Partner Dilaw Greenfield</a:t>
            </a:r>
          </a:p>
          <a:p>
            <a:pPr algn="r"/>
            <a:r>
              <a:rPr lang="nl-BE" sz="1100" dirty="0"/>
              <a:t>(Fred@Greenfield-law.eu)</a:t>
            </a:r>
          </a:p>
        </p:txBody>
      </p:sp>
    </p:spTree>
    <p:extLst>
      <p:ext uri="{BB962C8B-B14F-4D97-AF65-F5344CB8AC3E}">
        <p14:creationId xmlns:p14="http://schemas.microsoft.com/office/powerpoint/2010/main" val="3089300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rgbClr val="0070C0"/>
                </a:solidFill>
              </a:rPr>
              <a:t>WTC Antwerp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WTC Academy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Information sessions on an actual subject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40  participants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Every moth (evening)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MEET UP AT LUNCH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100" dirty="0"/>
              <a:t>Lunch with a key note speaker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100" dirty="0"/>
              <a:t>Maximum 50 participant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100" dirty="0"/>
              <a:t>4 Times a year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WTC Today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100" dirty="0"/>
              <a:t>Magazine  every two months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NEWYEAR – CHRISTMAS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100" dirty="0"/>
              <a:t>Christmas and New years drink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100" dirty="0"/>
              <a:t>Network event (200 participants)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SUMMER RECEPTION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GB" sz="1100" dirty="0"/>
              <a:t>Network event (200 participants)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CAPTAIN’S TABLE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buFont typeface="Wingdings" panose="05000000000000000000" pitchFamily="2" charset="2"/>
              <a:buChar char="Ø"/>
            </a:pPr>
            <a:endParaRPr lang="en-GB" sz="1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1000" dirty="0"/>
          </a:p>
          <a:p>
            <a:pPr>
              <a:buFont typeface="Wingdings" panose="05000000000000000000" pitchFamily="2" charset="2"/>
              <a:buChar char="Ø"/>
            </a:pPr>
            <a:endParaRPr lang="en-GB" sz="1400" dirty="0"/>
          </a:p>
          <a:p>
            <a:pPr lvl="1">
              <a:buFont typeface="Wingdings" panose="05000000000000000000" pitchFamily="2" charset="2"/>
              <a:buChar char="Ø"/>
            </a:pPr>
            <a:endParaRPr lang="nl-BE" sz="1000" dirty="0"/>
          </a:p>
        </p:txBody>
      </p:sp>
    </p:spTree>
    <p:extLst>
      <p:ext uri="{BB962C8B-B14F-4D97-AF65-F5344CB8AC3E}">
        <p14:creationId xmlns:p14="http://schemas.microsoft.com/office/powerpoint/2010/main" val="163558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rgbClr val="0070C0"/>
                </a:solidFill>
              </a:rPr>
              <a:t>WTC Antwerp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400" dirty="0"/>
              <a:t>Offices</a:t>
            </a:r>
          </a:p>
          <a:p>
            <a:pPr lvl="1"/>
            <a:r>
              <a:rPr lang="en-GB" sz="1200" dirty="0"/>
              <a:t>Start-ups </a:t>
            </a:r>
          </a:p>
          <a:p>
            <a:pPr lvl="1"/>
            <a:r>
              <a:rPr lang="en-GB" sz="1200" dirty="0"/>
              <a:t>Scale- ups</a:t>
            </a:r>
          </a:p>
          <a:p>
            <a:pPr lvl="1"/>
            <a:r>
              <a:rPr lang="en-GB" sz="1200" dirty="0"/>
              <a:t>Short term – long term / rent offices</a:t>
            </a:r>
          </a:p>
          <a:p>
            <a:pPr lvl="1"/>
            <a:r>
              <a:rPr lang="en-GB" sz="1200" dirty="0"/>
              <a:t>Meeting rooms (10 – 200 participants / high end facilities)</a:t>
            </a:r>
          </a:p>
          <a:p>
            <a:r>
              <a:rPr lang="en-GB" sz="1400" dirty="0"/>
              <a:t>Location</a:t>
            </a:r>
          </a:p>
          <a:p>
            <a:r>
              <a:rPr lang="en-GB" sz="1400" dirty="0"/>
              <a:t>Lindner Hotel (12th floor)</a:t>
            </a:r>
          </a:p>
          <a:p>
            <a:pPr lvl="1"/>
            <a:r>
              <a:rPr lang="en-GB" sz="1200" dirty="0"/>
              <a:t>Centre of Antwerpen</a:t>
            </a:r>
          </a:p>
          <a:p>
            <a:pPr lvl="1"/>
            <a:r>
              <a:rPr lang="en-GB" sz="1200" dirty="0"/>
              <a:t>Walking distance from the Railway station</a:t>
            </a:r>
          </a:p>
          <a:p>
            <a:pPr lvl="1"/>
            <a:r>
              <a:rPr lang="en-GB" sz="1200" dirty="0"/>
              <a:t>(12th floor) 360° view over the city Antwerp</a:t>
            </a:r>
          </a:p>
          <a:p>
            <a:r>
              <a:rPr lang="en-GB" sz="1600" dirty="0"/>
              <a:t>Contact</a:t>
            </a:r>
          </a:p>
          <a:p>
            <a:pPr marL="457200" lvl="1" indent="0">
              <a:buNone/>
            </a:pPr>
            <a:endParaRPr lang="nl-BE" sz="1000" dirty="0"/>
          </a:p>
          <a:p>
            <a:pPr marL="457200" lvl="1" indent="0">
              <a:buNone/>
            </a:pPr>
            <a:r>
              <a:rPr lang="nl-BE" sz="1000" dirty="0" err="1"/>
              <a:t>WorldTrade</a:t>
            </a:r>
            <a:r>
              <a:rPr lang="nl-BE" sz="1000" dirty="0"/>
              <a:t> Center Antwerp</a:t>
            </a:r>
          </a:p>
          <a:p>
            <a:pPr marL="457200" lvl="1" indent="0">
              <a:buNone/>
            </a:pPr>
            <a:r>
              <a:rPr lang="en-US" sz="1000" dirty="0"/>
              <a:t>Lindner WTC Hotel &amp; City Lounge Antwerp</a:t>
            </a:r>
            <a:endParaRPr lang="nl-BE" sz="1000" dirty="0"/>
          </a:p>
          <a:p>
            <a:pPr marL="457200" lvl="1" indent="0">
              <a:buNone/>
            </a:pPr>
            <a:r>
              <a:rPr lang="nl-BE" sz="1000" dirty="0"/>
              <a:t>(</a:t>
            </a:r>
            <a:r>
              <a:rPr lang="nl-BE" sz="1000" dirty="0" err="1"/>
              <a:t>Kievitplein</a:t>
            </a:r>
            <a:r>
              <a:rPr lang="nl-BE" sz="1000" dirty="0"/>
              <a:t>)</a:t>
            </a:r>
          </a:p>
          <a:p>
            <a:pPr marL="457200" lvl="1" indent="0">
              <a:buNone/>
            </a:pPr>
            <a:r>
              <a:rPr lang="nl-BE" sz="1000" dirty="0"/>
              <a:t>Lange </a:t>
            </a:r>
            <a:r>
              <a:rPr lang="nl-BE" sz="1000" dirty="0" err="1"/>
              <a:t>Kiievitstraat</a:t>
            </a:r>
            <a:r>
              <a:rPr lang="nl-BE" sz="1000" dirty="0"/>
              <a:t> 125</a:t>
            </a:r>
          </a:p>
          <a:p>
            <a:pPr marL="457200" lvl="1" indent="0">
              <a:buNone/>
            </a:pPr>
            <a:r>
              <a:rPr lang="nl-BE" sz="1000" dirty="0"/>
              <a:t>2000 Antwerpen </a:t>
            </a:r>
          </a:p>
          <a:p>
            <a:pPr marL="457200" lvl="1" indent="0">
              <a:buNone/>
            </a:pPr>
            <a:r>
              <a:rPr lang="nl-BE" sz="1000" dirty="0"/>
              <a:t>Tel : +32 03 227 77 00 </a:t>
            </a:r>
          </a:p>
          <a:p>
            <a:pPr marL="457200" lvl="1" indent="0">
              <a:buNone/>
            </a:pPr>
            <a:r>
              <a:rPr lang="nl-BE" sz="1000" dirty="0" err="1"/>
              <a:t>www,wtcantwerp.be</a:t>
            </a:r>
            <a:endParaRPr lang="nl-BE" sz="1000" dirty="0"/>
          </a:p>
          <a:p>
            <a:pPr marL="457200" lvl="1" indent="0">
              <a:buNone/>
            </a:pPr>
            <a:endParaRPr lang="nl-BE" sz="1000" dirty="0"/>
          </a:p>
          <a:p>
            <a:r>
              <a:rPr lang="nl-BE" sz="1000" dirty="0"/>
              <a:t>- Fred Niemans	fred.niemans@wtcantwerp.be</a:t>
            </a:r>
          </a:p>
          <a:p>
            <a:r>
              <a:rPr lang="nl-BE" sz="1000" dirty="0"/>
              <a:t>- Peter Nuiten	peter.nuiten@wtcantwerp.be</a:t>
            </a:r>
          </a:p>
          <a:p>
            <a:r>
              <a:rPr lang="nl-BE" sz="1000" dirty="0"/>
              <a:t>- Patrick Moens	patrick.moens@wtcantwerp.be</a:t>
            </a:r>
          </a:p>
          <a:p>
            <a:r>
              <a:rPr lang="nl-BE" sz="1000" dirty="0"/>
              <a:t>- Jean-Paul Christiaens	jean-paul.christiaens@wtcantwerp.be</a:t>
            </a:r>
          </a:p>
        </p:txBody>
      </p:sp>
    </p:spTree>
    <p:extLst>
      <p:ext uri="{BB962C8B-B14F-4D97-AF65-F5344CB8AC3E}">
        <p14:creationId xmlns:p14="http://schemas.microsoft.com/office/powerpoint/2010/main" val="367697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rgbClr val="FF0000"/>
                </a:solidFill>
              </a:rPr>
              <a:t>THE CITY OF ANTWERP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The best cities in the world are founded with a myth, and Antwerp is no exception.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The legend has it that, to cross the river Scheldt, you first had to pay a toll to a fearsome giant  named  </a:t>
            </a:r>
            <a:r>
              <a:rPr lang="en-US" sz="1400" dirty="0" err="1"/>
              <a:t>Antigoon</a:t>
            </a:r>
            <a:r>
              <a:rPr lang="en-US" sz="1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Of course a hero was needed, and he arrived in the form of a Roman soldier named Silvius </a:t>
            </a:r>
            <a:r>
              <a:rPr lang="en-US" sz="1400" dirty="0" err="1"/>
              <a:t>Brabo</a:t>
            </a:r>
            <a:r>
              <a:rPr lang="en-US" sz="14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 err="1"/>
              <a:t>Brabo</a:t>
            </a:r>
            <a:r>
              <a:rPr lang="en-US" sz="1400" dirty="0"/>
              <a:t> slayed the giant (</a:t>
            </a:r>
            <a:r>
              <a:rPr lang="en-US" sz="1400" dirty="0" err="1"/>
              <a:t>Antigoon</a:t>
            </a:r>
            <a:r>
              <a:rPr lang="en-US" sz="1400" dirty="0"/>
              <a:t>), cut off its hand, and tossed it into the River Scheldt.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And given that the Dutch for 'hand thrown' is 'hand </a:t>
            </a:r>
            <a:r>
              <a:rPr lang="en-US" sz="1400" dirty="0" err="1"/>
              <a:t>werpen</a:t>
            </a:r>
            <a:r>
              <a:rPr lang="en-US" sz="1400" dirty="0"/>
              <a:t>', a city's name was born. 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298281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080119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Antwerp is well known for its </a:t>
            </a:r>
            <a:r>
              <a:rPr lang="nl-BE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 fontScale="92500" lnSpcReduction="20000"/>
          </a:bodyPr>
          <a:lstStyle/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GB" sz="1500" dirty="0">
                <a:solidFill>
                  <a:schemeClr val="tx1"/>
                </a:solidFill>
              </a:rPr>
              <a:t>Gentle and well educated people (University of Antwerp)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GB" sz="1500" dirty="0">
                <a:solidFill>
                  <a:schemeClr val="tx1"/>
                </a:solidFill>
              </a:rPr>
              <a:t>Port of Antwerp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GB" sz="1100" dirty="0">
                <a:solidFill>
                  <a:schemeClr val="tx1"/>
                </a:solidFill>
              </a:rPr>
              <a:t>2nd largest port in Europe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GB" sz="1100" dirty="0">
                <a:solidFill>
                  <a:schemeClr val="tx1"/>
                </a:solidFill>
              </a:rPr>
              <a:t>Gate to the world // to Europe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GB" sz="1500" dirty="0">
                <a:solidFill>
                  <a:schemeClr val="tx1"/>
                </a:solidFill>
              </a:rPr>
              <a:t>Diamond(s)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tx1"/>
                </a:solidFill>
              </a:rPr>
              <a:t>Second largest centre of diamonds in the world  (New York/Dubai)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GB" sz="1400" dirty="0">
              <a:solidFill>
                <a:schemeClr val="tx1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GB" sz="1500" dirty="0">
                <a:solidFill>
                  <a:schemeClr val="tx1"/>
                </a:solidFill>
              </a:rPr>
              <a:t>Fashion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tx1"/>
                </a:solidFill>
              </a:rPr>
              <a:t>International Fashion Academy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tx1"/>
                </a:solidFill>
              </a:rPr>
              <a:t>Famous Designers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endParaRPr lang="en-GB" sz="1400" dirty="0">
              <a:solidFill>
                <a:schemeClr val="tx1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GB" sz="1500" dirty="0">
                <a:solidFill>
                  <a:schemeClr val="tx1"/>
                </a:solidFill>
              </a:rPr>
              <a:t>Night Live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tx1"/>
                </a:solidFill>
              </a:rPr>
              <a:t>A large variety of restaurants and bars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tx1"/>
                </a:solidFill>
              </a:rPr>
              <a:t>Near the centre (range 500 meters)  10  restaurants with 4 or 5 stars</a:t>
            </a:r>
          </a:p>
          <a:p>
            <a:pPr marL="628650" lvl="1" indent="-171450" algn="l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tx1"/>
                </a:solidFill>
              </a:rPr>
              <a:t>Chocolate and beer</a:t>
            </a:r>
          </a:p>
        </p:txBody>
      </p:sp>
    </p:spTree>
    <p:extLst>
      <p:ext uri="{BB962C8B-B14F-4D97-AF65-F5344CB8AC3E}">
        <p14:creationId xmlns:p14="http://schemas.microsoft.com/office/powerpoint/2010/main" val="424040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Why doing business in Antwerp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Location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Antwerp is the Business capital or centre of Flanders /  Belgium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Education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University of Antwerp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Fashion Academy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Antwerp =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BIG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SMALL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Antwerp = easy to reach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Train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Car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Plane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000" dirty="0"/>
              <a:t>Airport (Deurne International airport)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000" dirty="0"/>
              <a:t>Heliport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Centre of Europe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000" dirty="0"/>
              <a:t>50 km  from Brussels (European Community)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000" dirty="0"/>
              <a:t>120 km van Amsterdam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000" dirty="0"/>
              <a:t>400 km van Paris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BE" sz="600" dirty="0"/>
          </a:p>
          <a:p>
            <a:pPr lvl="1">
              <a:buFont typeface="Wingdings" panose="05000000000000000000" pitchFamily="2" charset="2"/>
              <a:buChar char="Ø"/>
            </a:pPr>
            <a:endParaRPr lang="nl-BE" sz="1000" dirty="0"/>
          </a:p>
          <a:p>
            <a:pPr>
              <a:buFont typeface="Wingdings" panose="05000000000000000000" pitchFamily="2" charset="2"/>
              <a:buChar char="Ø"/>
            </a:pP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355029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rgbClr val="0070C0"/>
                </a:solidFill>
              </a:rPr>
              <a:t>Port of Antwerp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GB" sz="11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Port of Antwerp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/>
              <a:t>2</a:t>
            </a:r>
            <a:r>
              <a:rPr lang="en-GB" sz="1200" baseline="30000" dirty="0"/>
              <a:t>nd</a:t>
            </a:r>
            <a:r>
              <a:rPr lang="en-GB" sz="1200" dirty="0"/>
              <a:t>  largest Port in Europe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/>
              <a:t>Gate to the world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/>
              <a:t>Near Rotterdam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sz="1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Our Values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/>
              <a:t>Trust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/>
              <a:t>Passion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/>
              <a:t>Guts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/>
              <a:t>Simplicity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/>
              <a:t>Connection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sz="1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Gate to the world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200" dirty="0"/>
              <a:t>Gate to the rest of Europe</a:t>
            </a:r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r>
              <a:rPr lang="en-GB" sz="1400" dirty="0"/>
              <a:t>Connections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	</a:t>
            </a:r>
            <a:r>
              <a:rPr lang="en-GB" sz="1200" dirty="0">
                <a:solidFill>
                  <a:schemeClr val="tx1"/>
                </a:solidFill>
              </a:rPr>
              <a:t>The Beacon 	:	hotbed for creative minds and innovation ideas</a:t>
            </a:r>
          </a:p>
          <a:p>
            <a:pPr marL="457200" lvl="1" indent="0">
              <a:buNone/>
            </a:pPr>
            <a:r>
              <a:rPr lang="en-GB" sz="1200" dirty="0"/>
              <a:t>	</a:t>
            </a:r>
            <a:r>
              <a:rPr lang="en-GB" sz="1200" dirty="0" err="1"/>
              <a:t>NxtPort</a:t>
            </a:r>
            <a:r>
              <a:rPr lang="en-GB" sz="1200" dirty="0"/>
              <a:t> 	: 	making  exchange of data between the various players faster</a:t>
            </a:r>
          </a:p>
          <a:p>
            <a:pPr marL="457200" lvl="1" indent="0">
              <a:buNone/>
            </a:pPr>
            <a:r>
              <a:rPr lang="en-GB" sz="1200" dirty="0">
                <a:solidFill>
                  <a:schemeClr val="tx1"/>
                </a:solidFill>
              </a:rPr>
              <a:t>	</a:t>
            </a:r>
            <a:r>
              <a:rPr lang="en-GB" sz="1200" dirty="0" err="1">
                <a:solidFill>
                  <a:schemeClr val="tx1"/>
                </a:solidFill>
              </a:rPr>
              <a:t>PortXL</a:t>
            </a:r>
            <a:r>
              <a:rPr lang="en-GB" sz="1200" dirty="0">
                <a:solidFill>
                  <a:schemeClr val="tx1"/>
                </a:solidFill>
              </a:rPr>
              <a:t> 	: 	a start-up accelerator using </a:t>
            </a:r>
            <a:r>
              <a:rPr lang="en-GB" sz="1400" dirty="0">
                <a:solidFill>
                  <a:schemeClr val="tx1"/>
                </a:solidFill>
              </a:rPr>
              <a:t>mentors in the port of Antwerp</a:t>
            </a:r>
          </a:p>
          <a:p>
            <a:pPr marL="457200" lvl="1" indent="0"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GB" sz="1100" dirty="0">
                <a:solidFill>
                  <a:schemeClr val="tx1"/>
                </a:solidFill>
                <a:hlinkClick r:id="rId2"/>
              </a:rPr>
              <a:t>https://youtu.be/JTbUQYINNEU?t=17</a:t>
            </a:r>
            <a:endParaRPr lang="en-GB" sz="11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GB" sz="1100" dirty="0">
                <a:solidFill>
                  <a:schemeClr val="tx1"/>
                </a:solidFill>
                <a:hlinkClick r:id="rId3"/>
              </a:rPr>
              <a:t>https://youtu.be/6dEImO6oClQ?t=4</a:t>
            </a:r>
            <a:endParaRPr lang="en-GB" sz="11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endParaRPr lang="nl-BE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9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/>
              <a:t>Port in </a:t>
            </a:r>
            <a:r>
              <a:rPr lang="nl-BE" b="1" dirty="0" err="1"/>
              <a:t>figures</a:t>
            </a:r>
            <a:br>
              <a:rPr lang="nl-BE" b="1" dirty="0"/>
            </a:br>
            <a:endParaRPr lang="nl-B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594451"/>
            <a:ext cx="4762500" cy="253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54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000" dirty="0"/>
            </a:br>
            <a:br>
              <a:rPr lang="en-US" sz="4900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DIAMONDS</a:t>
            </a:r>
            <a:br>
              <a:rPr lang="en-US" sz="2000" dirty="0"/>
            </a:br>
            <a:br>
              <a:rPr lang="en-US" sz="2000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2nd biggest centre of Diamonds in the World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Tradition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Jewellery</a:t>
            </a:r>
          </a:p>
          <a:p>
            <a:pPr marL="457200" lvl="1" indent="0">
              <a:buNone/>
            </a:pPr>
            <a:endParaRPr lang="en-GB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Trade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Jewellery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Control on the quality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Networking and useful contacts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Support in finding trustworthy business partners to get you business going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Sharing knowledge and best local practises 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1400" dirty="0"/>
          </a:p>
          <a:p>
            <a:pPr marL="0" lvl="1" indent="0">
              <a:buNone/>
            </a:pPr>
            <a:r>
              <a:rPr lang="en-GB" sz="1400" dirty="0"/>
              <a:t>Connections</a:t>
            </a:r>
            <a:endParaRPr lang="en-GB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BE" sz="1100" dirty="0">
                <a:solidFill>
                  <a:srgbClr val="0070C0"/>
                </a:solidFill>
                <a:hlinkClick r:id="rId2"/>
              </a:rPr>
              <a:t>https://visitantwerpen.maglr.com/antwerp-diamond-capital-since-1447-editie-2019/antwerp-diamond-capital-since-1447</a:t>
            </a:r>
            <a:endParaRPr lang="nl-BE" sz="11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BE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6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rgbClr val="0070C0"/>
                </a:solidFill>
              </a:rPr>
              <a:t>FASHION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FASHION ACADEMY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Fashion museum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Modenatie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International Academy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100" dirty="0"/>
              <a:t>More then 40 different nationalities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100" dirty="0"/>
              <a:t>Very good reputation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100" dirty="0"/>
              <a:t>Fashion Show  (every year 6.000 spectators)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sz="1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SHOPPING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100" dirty="0"/>
              <a:t>High end fashion brands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100" dirty="0"/>
              <a:t>Local stores (Boutiques)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/>
              <a:t>DESINGERS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100" dirty="0"/>
              <a:t>Dries Van Noten, AF Vandevorst,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100" dirty="0"/>
              <a:t>The 7 off Antwerp</a:t>
            </a:r>
          </a:p>
          <a:p>
            <a:pPr marL="0" lvl="1" indent="0">
              <a:buNone/>
            </a:pPr>
            <a:endParaRPr lang="en-GB" sz="1400" dirty="0"/>
          </a:p>
          <a:p>
            <a:pPr marL="0" lvl="1" indent="0">
              <a:buNone/>
            </a:pPr>
            <a:r>
              <a:rPr lang="en-GB" sz="1400" dirty="0"/>
              <a:t>Connections</a:t>
            </a:r>
            <a:endParaRPr lang="en-GB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BE" sz="1100" dirty="0">
                <a:solidFill>
                  <a:srgbClr val="0070C0"/>
                </a:solidFill>
                <a:hlinkClick r:id="rId2"/>
              </a:rPr>
              <a:t>https://www.facebook.com/126178190794047/videos/564786960719338</a:t>
            </a:r>
            <a:endParaRPr lang="nl-BE" sz="11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l-BE" sz="11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1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17237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>
                <a:solidFill>
                  <a:srgbClr val="0070C0"/>
                </a:solidFill>
              </a:rPr>
              <a:t>Night</a:t>
            </a:r>
            <a:r>
              <a:rPr lang="nl-BE" dirty="0">
                <a:solidFill>
                  <a:srgbClr val="0070C0"/>
                </a:solidFill>
              </a:rPr>
              <a:t> live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Restaurants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tx1"/>
                </a:solidFill>
              </a:rPr>
              <a:t>A large variety of restaurants and bars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tx1"/>
                </a:solidFill>
              </a:rPr>
              <a:t>Near the centre (range 500 meters)  10  restaurants with 4 or 5 stars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chemeClr val="tx1"/>
                </a:solidFill>
              </a:rPr>
              <a:t>Chocolate and beer</a:t>
            </a:r>
          </a:p>
          <a:p>
            <a:r>
              <a:rPr lang="en-GB" dirty="0"/>
              <a:t>Hotels</a:t>
            </a:r>
          </a:p>
          <a:p>
            <a:r>
              <a:rPr lang="en-GB" dirty="0"/>
              <a:t>Bars</a:t>
            </a:r>
          </a:p>
          <a:p>
            <a:r>
              <a:rPr lang="en-GB" dirty="0"/>
              <a:t>Chocolate and Beers </a:t>
            </a:r>
          </a:p>
          <a:p>
            <a:pPr marL="0" lvl="1" indent="0">
              <a:buNone/>
            </a:pPr>
            <a:endParaRPr lang="en-GB" sz="1400" dirty="0"/>
          </a:p>
          <a:p>
            <a:pPr marL="0" lvl="1" indent="0">
              <a:buNone/>
            </a:pPr>
            <a:endParaRPr lang="en-GB" sz="1400" dirty="0"/>
          </a:p>
          <a:p>
            <a:pPr marL="0" lvl="1" indent="0">
              <a:buNone/>
            </a:pPr>
            <a:r>
              <a:rPr lang="en-GB" sz="1400" dirty="0"/>
              <a:t>Connections</a:t>
            </a:r>
            <a:endParaRPr lang="en-GB" sz="1400" dirty="0">
              <a:solidFill>
                <a:srgbClr val="0070C0"/>
              </a:solidFill>
            </a:endParaRPr>
          </a:p>
          <a:p>
            <a:r>
              <a:rPr lang="nl-BE" sz="1000" dirty="0">
                <a:solidFill>
                  <a:srgbClr val="0070C0"/>
                </a:solidFill>
                <a:hlinkClick r:id="rId2"/>
              </a:rPr>
              <a:t>https://www.beertourism.com/blogs/city-guides/antwerp</a:t>
            </a:r>
            <a:endParaRPr lang="nl-BE" sz="1000" dirty="0">
              <a:solidFill>
                <a:srgbClr val="0070C0"/>
              </a:solidFill>
            </a:endParaRPr>
          </a:p>
          <a:p>
            <a:r>
              <a:rPr lang="nl-BE" sz="1000" dirty="0">
                <a:solidFill>
                  <a:srgbClr val="0070C0"/>
                </a:solidFill>
                <a:hlinkClick r:id="rId3"/>
              </a:rPr>
              <a:t>https://www.chocolatenation.be/sites/default/files/videos/trailer-chocolatenation.mp4</a:t>
            </a:r>
            <a:endParaRPr lang="nl-BE" sz="1000" dirty="0">
              <a:solidFill>
                <a:srgbClr val="0070C0"/>
              </a:solidFill>
            </a:endParaRPr>
          </a:p>
          <a:p>
            <a:endParaRPr lang="nl-BE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375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756</Words>
  <Application>Microsoft Office PowerPoint</Application>
  <PresentationFormat>Diavoorstelling (4:3)</PresentationFormat>
  <Paragraphs>185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Kantoorthema</vt:lpstr>
      <vt:lpstr>Doing Business in Antwerp</vt:lpstr>
      <vt:lpstr>THE CITY OF ANTWERP </vt:lpstr>
      <vt:lpstr>Antwerp is well known for its :</vt:lpstr>
      <vt:lpstr>Why doing business in Antwerp ?</vt:lpstr>
      <vt:lpstr>Port of Antwerp</vt:lpstr>
      <vt:lpstr>Port in figures </vt:lpstr>
      <vt:lpstr>  DIAMONDS  </vt:lpstr>
      <vt:lpstr>FASHION</vt:lpstr>
      <vt:lpstr>Night live</vt:lpstr>
      <vt:lpstr>WTC Antwerp</vt:lpstr>
      <vt:lpstr>WTC Antwerp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Doing Business in Antwerp</dc:title>
  <dc:creator>Fred</dc:creator>
  <cp:lastModifiedBy>joost poutsma</cp:lastModifiedBy>
  <cp:revision>17</cp:revision>
  <cp:lastPrinted>2020-11-19T08:07:19Z</cp:lastPrinted>
  <dcterms:created xsi:type="dcterms:W3CDTF">2020-11-18T14:05:08Z</dcterms:created>
  <dcterms:modified xsi:type="dcterms:W3CDTF">2020-11-19T08:33:48Z</dcterms:modified>
</cp:coreProperties>
</file>