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8"/>
  </p:notesMasterIdLst>
  <p:sldIdLst>
    <p:sldId id="256" r:id="rId2"/>
    <p:sldId id="258" r:id="rId3"/>
    <p:sldId id="262" r:id="rId4"/>
    <p:sldId id="264" r:id="rId5"/>
    <p:sldId id="265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85F9"/>
    <a:srgbClr val="3C559F"/>
    <a:srgbClr val="E22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744" y="60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254DE-3169-4D9B-B30A-303599BB287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540D5-2A88-4112-8465-FA1B5F1C74F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0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540D5-2A88-4112-8465-FA1B5F1C74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1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A004-41F7-474F-8334-3236D9EE26A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50E-FA65-564F-8731-DAE62DD2813F}" type="slidenum">
              <a:rPr lang="ru-RU" smtClean="0"/>
              <a:t>‹nr.›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A004-41F7-474F-8334-3236D9EE26A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50E-FA65-564F-8731-DAE62DD2813F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A004-41F7-474F-8334-3236D9EE26A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50E-FA65-564F-8731-DAE62DD2813F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A004-41F7-474F-8334-3236D9EE26A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50E-FA65-564F-8731-DAE62DD2813F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A004-41F7-474F-8334-3236D9EE26A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50E-FA65-564F-8731-DAE62DD2813F}" type="slidenum">
              <a:rPr lang="ru-RU" smtClean="0"/>
              <a:t>‹nr.›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A004-41F7-474F-8334-3236D9EE26A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50E-FA65-564F-8731-DAE62DD2813F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A004-41F7-474F-8334-3236D9EE26A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50E-FA65-564F-8731-DAE62DD2813F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A004-41F7-474F-8334-3236D9EE26A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50E-FA65-564F-8731-DAE62DD2813F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A004-41F7-474F-8334-3236D9EE26A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50E-FA65-564F-8731-DAE62DD2813F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BEBA004-41F7-474F-8334-3236D9EE26A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93550E-FA65-564F-8731-DAE62DD2813F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A004-41F7-474F-8334-3236D9EE26A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50E-FA65-564F-8731-DAE62DD2813F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BEBA004-41F7-474F-8334-3236D9EE26A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F93550E-FA65-564F-8731-DAE62DD2813F}" type="slidenum">
              <a:rPr lang="ru-RU" smtClean="0"/>
              <a:t>‹nr.›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31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.elzes@nrce.n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13073" y="1354813"/>
            <a:ext cx="8422106" cy="18647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EB Garamond SemiBold" charset="0"/>
                <a:ea typeface="EB Garamond SemiBold" charset="0"/>
                <a:cs typeface="EB Garamond SemiBold" charset="0"/>
              </a:rPr>
              <a:t>The Netherlands - Russia Centre</a:t>
            </a:r>
            <a:b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B Garamond SemiBold" charset="0"/>
                <a:ea typeface="EB Garamond SemiBold" charset="0"/>
                <a:cs typeface="EB Garamond SemiBold" charset="0"/>
              </a:rPr>
            </a:br>
            <a:endParaRPr lang="ru-RU" sz="4400" b="1" dirty="0">
              <a:solidFill>
                <a:schemeClr val="tx1">
                  <a:lumMod val="65000"/>
                  <a:lumOff val="35000"/>
                </a:schemeClr>
              </a:solidFill>
              <a:latin typeface="EB Garamond SemiBold" charset="0"/>
              <a:ea typeface="EB Garamond SemiBold" charset="0"/>
              <a:cs typeface="EB Garamond SemiBold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524201"/>
            <a:ext cx="100584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EB Garamond" charset="0"/>
                <a:ea typeface="EB Garamond" charset="0"/>
                <a:cs typeface="EB Garamond" charset="0"/>
              </a:rPr>
              <a:t>We are for erasing boundaries </a:t>
            </a:r>
            <a:endParaRPr lang="ru-RU" dirty="0">
              <a:latin typeface="EB Garamond" charset="0"/>
              <a:ea typeface="EB Garamond" charset="0"/>
              <a:cs typeface="EB Garamond" charset="0"/>
            </a:endParaRPr>
          </a:p>
          <a:p>
            <a:pPr algn="ctr"/>
            <a:r>
              <a:rPr lang="en-US" dirty="0">
                <a:latin typeface="EB Garamond" charset="0"/>
                <a:ea typeface="EB Garamond" charset="0"/>
                <a:cs typeface="EB Garamond" charset="0"/>
              </a:rPr>
              <a:t>and opening new opportunities</a:t>
            </a:r>
            <a:endParaRPr lang="ru-RU" dirty="0">
              <a:latin typeface="EB Garamond" charset="0"/>
              <a:ea typeface="EB Garamond" charset="0"/>
              <a:cs typeface="EB Garamond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363" y="1287378"/>
            <a:ext cx="1831558" cy="1831558"/>
          </a:xfrm>
          <a:prstGeom prst="rect">
            <a:avLst/>
          </a:prstGeom>
        </p:spPr>
      </p:pic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7AE74C0E-40E7-4D20-84ED-A6A52581FB60}"/>
              </a:ext>
            </a:extLst>
          </p:cNvPr>
          <p:cNvSpPr txBox="1">
            <a:spLocks/>
          </p:cNvSpPr>
          <p:nvPr/>
        </p:nvSpPr>
        <p:spPr>
          <a:xfrm>
            <a:off x="1066800" y="5929466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EB Garamond" charset="0"/>
                <a:ea typeface="EB Garamond" charset="0"/>
                <a:cs typeface="EB Garamond" charset="0"/>
              </a:rPr>
              <a:t>Johan Elzes – General manager NRCE Russia</a:t>
            </a:r>
            <a:endParaRPr lang="ru-RU" dirty="0">
              <a:latin typeface="EB Garamond" charset="0"/>
              <a:ea typeface="EB Garamond" charset="0"/>
              <a:cs typeface="EB 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77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912912"/>
            <a:ext cx="6065520" cy="824448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 Garamond" charset="0"/>
                <a:ea typeface="EB Garamond" charset="0"/>
                <a:cs typeface="EB Garamond" charset="0"/>
              </a:rPr>
              <a:t>Our focus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EB Garamond" charset="0"/>
              <a:ea typeface="EB Garamond" charset="0"/>
              <a:cs typeface="EB Garamond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225296" y="3721608"/>
            <a:ext cx="4876800" cy="2359152"/>
          </a:xfrm>
          <a:prstGeom prst="round2DiagRect">
            <a:avLst/>
          </a:prstGeom>
          <a:noFill/>
          <a:ln>
            <a:solidFill>
              <a:srgbClr val="3C55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3C559F"/>
                </a:solidFill>
                <a:latin typeface="EB Garamond"/>
              </a:rPr>
              <a:t>Business Consulting</a:t>
            </a:r>
          </a:p>
          <a:p>
            <a:pPr algn="ctr"/>
            <a:endParaRPr lang="en-US" b="1" dirty="0">
              <a:solidFill>
                <a:srgbClr val="3C559F"/>
              </a:solidFill>
              <a:latin typeface="EB Garamond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6400800" y="3712464"/>
            <a:ext cx="4876800" cy="2367149"/>
          </a:xfrm>
          <a:prstGeom prst="round2DiagRect">
            <a:avLst>
              <a:gd name="adj1" fmla="val 0"/>
              <a:gd name="adj2" fmla="val 16797"/>
            </a:avLst>
          </a:prstGeom>
          <a:solidFill>
            <a:schemeClr val="bg1"/>
          </a:solidFill>
          <a:ln>
            <a:solidFill>
              <a:srgbClr val="3C55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3C559F"/>
                </a:solidFill>
                <a:latin typeface="EB Garamond"/>
              </a:rPr>
              <a:t>Cultural Cooperation</a:t>
            </a:r>
          </a:p>
          <a:p>
            <a:pPr algn="ctr"/>
            <a:endParaRPr lang="en-US" sz="1600" dirty="0">
              <a:solidFill>
                <a:srgbClr val="3C559F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03120" y="2029968"/>
            <a:ext cx="8357615" cy="1435608"/>
          </a:xfrm>
          <a:prstGeom prst="roundRect">
            <a:avLst/>
          </a:prstGeom>
          <a:solidFill>
            <a:srgbClr val="3C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b="1" dirty="0">
                <a:solidFill>
                  <a:schemeClr val="bg1"/>
                </a:solidFill>
                <a:latin typeface="EB Garamond"/>
              </a:rPr>
              <a:t>The Netherlands-Russia Centre </a:t>
            </a:r>
            <a:r>
              <a:rPr lang="en-US" sz="1600" dirty="0">
                <a:solidFill>
                  <a:schemeClr val="bg1"/>
                </a:solidFill>
                <a:latin typeface="EB Garamond"/>
              </a:rPr>
              <a:t>aims to build </a:t>
            </a:r>
            <a:r>
              <a:rPr lang="en-US" b="1" dirty="0">
                <a:solidFill>
                  <a:schemeClr val="bg1"/>
                </a:solidFill>
                <a:latin typeface="EB Garamond"/>
              </a:rPr>
              <a:t>business</a:t>
            </a:r>
            <a:r>
              <a:rPr lang="en-US" sz="1600" dirty="0">
                <a:solidFill>
                  <a:schemeClr val="bg1"/>
                </a:solidFill>
                <a:latin typeface="EB Garamond"/>
              </a:rPr>
              <a:t>, </a:t>
            </a:r>
            <a:r>
              <a:rPr lang="en-US" b="1" dirty="0">
                <a:solidFill>
                  <a:schemeClr val="bg1"/>
                </a:solidFill>
                <a:latin typeface="EB Garamond"/>
              </a:rPr>
              <a:t>governmental</a:t>
            </a:r>
            <a:r>
              <a:rPr lang="en-US" sz="1600" dirty="0">
                <a:solidFill>
                  <a:schemeClr val="bg1"/>
                </a:solidFill>
                <a:latin typeface="EB Garamond"/>
              </a:rPr>
              <a:t> and </a:t>
            </a:r>
            <a:r>
              <a:rPr lang="en-US" b="1" dirty="0">
                <a:solidFill>
                  <a:schemeClr val="bg1"/>
                </a:solidFill>
                <a:latin typeface="EB Garamond"/>
              </a:rPr>
              <a:t>cultural</a:t>
            </a:r>
            <a:r>
              <a:rPr lang="en-US" dirty="0">
                <a:solidFill>
                  <a:schemeClr val="bg1"/>
                </a:solidFill>
                <a:latin typeface="EB Garamond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EB Garamond"/>
              </a:rPr>
              <a:t>relationships</a:t>
            </a:r>
            <a:r>
              <a:rPr lang="en-US" dirty="0">
                <a:solidFill>
                  <a:schemeClr val="bg1"/>
                </a:solidFill>
                <a:latin typeface="EB Garamond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EB Garamond"/>
              </a:rPr>
              <a:t>between the </a:t>
            </a:r>
            <a:r>
              <a:rPr lang="en-US" b="1" dirty="0">
                <a:solidFill>
                  <a:schemeClr val="bg1"/>
                </a:solidFill>
                <a:latin typeface="EB Garamond"/>
              </a:rPr>
              <a:t>Netherlands and Russia</a:t>
            </a:r>
            <a:r>
              <a:rPr lang="en-US" sz="1600" dirty="0">
                <a:solidFill>
                  <a:schemeClr val="bg1"/>
                </a:solidFill>
                <a:latin typeface="EB Garamond"/>
              </a:rPr>
              <a:t>. 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492" y="275971"/>
            <a:ext cx="636941" cy="63694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9548228" y="519562"/>
            <a:ext cx="2360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C559F"/>
                </a:solidFill>
                <a:latin typeface="EB Garamond"/>
              </a:rPr>
              <a:t>NRCE</a:t>
            </a:r>
            <a:r>
              <a:rPr lang="en-US" sz="1200" dirty="0">
                <a:latin typeface="EB Garamond"/>
              </a:rPr>
              <a:t>​</a:t>
            </a:r>
          </a:p>
          <a:p>
            <a:r>
              <a:rPr lang="en-US" sz="1200" dirty="0">
                <a:latin typeface="EB Garamond"/>
              </a:rPr>
              <a:t>​</a:t>
            </a:r>
            <a:r>
              <a:rPr lang="en-US" sz="1100" dirty="0">
                <a:solidFill>
                  <a:srgbClr val="E2242C"/>
                </a:solidFill>
                <a:latin typeface="EB Garamond"/>
              </a:rPr>
              <a:t>The Netherlands - Russia Centre</a:t>
            </a:r>
            <a:endParaRPr lang="en-US" sz="1100" dirty="0">
              <a:latin typeface="EB 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8307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492" y="275971"/>
            <a:ext cx="636941" cy="63694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9548228" y="519562"/>
            <a:ext cx="2360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C559F"/>
                </a:solidFill>
                <a:latin typeface="EB Garamond"/>
              </a:rPr>
              <a:t>NRCE</a:t>
            </a:r>
            <a:r>
              <a:rPr lang="en-US" sz="1200" dirty="0">
                <a:latin typeface="EB Garamond"/>
              </a:rPr>
              <a:t>​</a:t>
            </a:r>
          </a:p>
          <a:p>
            <a:r>
              <a:rPr lang="en-US" sz="1200" dirty="0">
                <a:latin typeface="EB Garamond"/>
              </a:rPr>
              <a:t>​</a:t>
            </a:r>
            <a:r>
              <a:rPr lang="en-US" sz="1100" dirty="0">
                <a:solidFill>
                  <a:srgbClr val="E2242C"/>
                </a:solidFill>
                <a:latin typeface="EB Garamond"/>
              </a:rPr>
              <a:t>The Netherlands - Russia Centre</a:t>
            </a:r>
            <a:endParaRPr lang="en-US" sz="1100" dirty="0">
              <a:latin typeface="EB Garamond"/>
            </a:endParaRP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89A3168E-1DED-4086-97D8-921BB9AD5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75" y="290009"/>
            <a:ext cx="6291036" cy="174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>
            <a:extLst>
              <a:ext uri="{FF2B5EF4-FFF2-40B4-BE49-F238E27FC236}">
                <a16:creationId xmlns:a16="http://schemas.microsoft.com/office/drawing/2014/main" id="{259B0F6F-44A7-44D5-8EA7-BEAC16182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62557"/>
            <a:ext cx="5373127" cy="1861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">
            <a:extLst>
              <a:ext uri="{FF2B5EF4-FFF2-40B4-BE49-F238E27FC236}">
                <a16:creationId xmlns:a16="http://schemas.microsoft.com/office/drawing/2014/main" id="{3EC6A81E-E6D9-4504-8E66-D25BF4F61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04" y="2624392"/>
            <a:ext cx="5562600" cy="158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41C9E83-1103-4D5F-9AF0-C90AFDE06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404" y="4042425"/>
            <a:ext cx="4906957" cy="2046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3">
            <a:extLst>
              <a:ext uri="{FF2B5EF4-FFF2-40B4-BE49-F238E27FC236}">
                <a16:creationId xmlns:a16="http://schemas.microsoft.com/office/drawing/2014/main" id="{325B57D4-4FE7-4662-BC0D-12E0CB7B8620}"/>
              </a:ext>
            </a:extLst>
          </p:cNvPr>
          <p:cNvSpPr/>
          <p:nvPr/>
        </p:nvSpPr>
        <p:spPr>
          <a:xfrm>
            <a:off x="2173866" y="1665115"/>
            <a:ext cx="1827137" cy="2508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21">
            <a:extLst>
              <a:ext uri="{FF2B5EF4-FFF2-40B4-BE49-F238E27FC236}">
                <a16:creationId xmlns:a16="http://schemas.microsoft.com/office/drawing/2014/main" id="{8A156479-9731-44A5-9BB6-76741E769463}"/>
              </a:ext>
            </a:extLst>
          </p:cNvPr>
          <p:cNvSpPr/>
          <p:nvPr/>
        </p:nvSpPr>
        <p:spPr>
          <a:xfrm>
            <a:off x="1985852" y="3869967"/>
            <a:ext cx="2738548" cy="3449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 Nova Cond" panose="020B0604020202020204" pitchFamily="34" charset="0"/>
              </a:rPr>
              <a:t>Understanding = respect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566C1823-BFFF-4EF9-8F14-8D25245B3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0" y="318470"/>
            <a:ext cx="5842000" cy="63694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 Garamond" charset="0"/>
                <a:ea typeface="EB Garamond" charset="0"/>
                <a:cs typeface="EB Garamond" charset="0"/>
              </a:rPr>
              <a:t>Cultural differences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EB Garamond" charset="0"/>
              <a:ea typeface="EB Garamond" charset="0"/>
              <a:cs typeface="EB 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157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492" y="41452"/>
            <a:ext cx="636941" cy="63694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9457312" y="344899"/>
            <a:ext cx="2360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C559F"/>
                </a:solidFill>
                <a:latin typeface="EB Garamond"/>
              </a:rPr>
              <a:t>NRCE</a:t>
            </a:r>
            <a:r>
              <a:rPr lang="en-US" sz="1200" dirty="0">
                <a:latin typeface="EB Garamond"/>
              </a:rPr>
              <a:t>​</a:t>
            </a:r>
          </a:p>
          <a:p>
            <a:r>
              <a:rPr lang="en-US" sz="1200" dirty="0">
                <a:latin typeface="EB Garamond"/>
              </a:rPr>
              <a:t>​</a:t>
            </a:r>
            <a:r>
              <a:rPr lang="en-US" sz="1100" dirty="0">
                <a:solidFill>
                  <a:srgbClr val="E2242C"/>
                </a:solidFill>
                <a:latin typeface="EB Garamond"/>
              </a:rPr>
              <a:t>The Netherlands - Russia Centre</a:t>
            </a:r>
            <a:endParaRPr lang="en-US" sz="1100" dirty="0">
              <a:latin typeface="EB Garamond"/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566C1823-BFFF-4EF9-8F14-8D25245B3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42" y="9146"/>
            <a:ext cx="6269317" cy="63694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 Garamond" charset="0"/>
                <a:ea typeface="EB Garamond" charset="0"/>
                <a:cs typeface="EB Garamond" charset="0"/>
              </a:rPr>
              <a:t>Cultural differences NL – RF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EB Garamond" charset="0"/>
              <a:ea typeface="EB Garamond" charset="0"/>
              <a:cs typeface="EB Garamond" charset="0"/>
            </a:endParaRPr>
          </a:p>
        </p:txBody>
      </p:sp>
      <p:cxnSp>
        <p:nvCxnSpPr>
          <p:cNvPr id="6" name="Straight Arrow Connector 14">
            <a:extLst>
              <a:ext uri="{FF2B5EF4-FFF2-40B4-BE49-F238E27FC236}">
                <a16:creationId xmlns:a16="http://schemas.microsoft.com/office/drawing/2014/main" id="{53C356BE-FBA1-4ED5-95A7-09ACF681DF29}"/>
              </a:ext>
            </a:extLst>
          </p:cNvPr>
          <p:cNvCxnSpPr>
            <a:cxnSpLocks/>
          </p:cNvCxnSpPr>
          <p:nvPr/>
        </p:nvCxnSpPr>
        <p:spPr>
          <a:xfrm>
            <a:off x="782320" y="1016000"/>
            <a:ext cx="10932160" cy="3168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73D5F42-6F35-4F28-9905-C63DCD943803}"/>
              </a:ext>
            </a:extLst>
          </p:cNvPr>
          <p:cNvSpPr txBox="1"/>
          <p:nvPr/>
        </p:nvSpPr>
        <p:spPr>
          <a:xfrm>
            <a:off x="5108273" y="591142"/>
            <a:ext cx="2760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Dimension 1: Communication </a:t>
            </a:r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65399F28-B31D-4D96-AB95-30C6A44FC1A5}"/>
              </a:ext>
            </a:extLst>
          </p:cNvPr>
          <p:cNvSpPr/>
          <p:nvPr/>
        </p:nvSpPr>
        <p:spPr>
          <a:xfrm>
            <a:off x="7747794" y="842588"/>
            <a:ext cx="432223" cy="3503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RF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72BBC3-6757-4F4F-8025-410991FEE9C1}"/>
              </a:ext>
            </a:extLst>
          </p:cNvPr>
          <p:cNvSpPr txBox="1"/>
          <p:nvPr/>
        </p:nvSpPr>
        <p:spPr>
          <a:xfrm>
            <a:off x="705365" y="1150044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Low context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F4009-1CE9-42AB-8CFB-B30FBD12CB01}"/>
              </a:ext>
            </a:extLst>
          </p:cNvPr>
          <p:cNvSpPr txBox="1"/>
          <p:nvPr/>
        </p:nvSpPr>
        <p:spPr>
          <a:xfrm>
            <a:off x="10677820" y="1138208"/>
            <a:ext cx="114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High context </a:t>
            </a:r>
          </a:p>
        </p:txBody>
      </p:sp>
      <p:sp>
        <p:nvSpPr>
          <p:cNvPr id="11" name="Oval 25">
            <a:extLst>
              <a:ext uri="{FF2B5EF4-FFF2-40B4-BE49-F238E27FC236}">
                <a16:creationId xmlns:a16="http://schemas.microsoft.com/office/drawing/2014/main" id="{9B58854B-654A-4CB4-9287-4E59BD791CB4}"/>
              </a:ext>
            </a:extLst>
          </p:cNvPr>
          <p:cNvSpPr/>
          <p:nvPr/>
        </p:nvSpPr>
        <p:spPr>
          <a:xfrm>
            <a:off x="1414409" y="847387"/>
            <a:ext cx="432223" cy="3693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D654C4-903E-4042-ACD6-C3701633DBEF}"/>
              </a:ext>
            </a:extLst>
          </p:cNvPr>
          <p:cNvSpPr txBox="1"/>
          <p:nvPr/>
        </p:nvSpPr>
        <p:spPr>
          <a:xfrm>
            <a:off x="5108481" y="1259516"/>
            <a:ext cx="2262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Dimension 2: Evaluating</a:t>
            </a:r>
          </a:p>
        </p:txBody>
      </p:sp>
      <p:cxnSp>
        <p:nvCxnSpPr>
          <p:cNvPr id="14" name="Straight Arrow Connector 14">
            <a:extLst>
              <a:ext uri="{FF2B5EF4-FFF2-40B4-BE49-F238E27FC236}">
                <a16:creationId xmlns:a16="http://schemas.microsoft.com/office/drawing/2014/main" id="{48754C95-6FF5-43C7-A232-F5FF62D9F8AF}"/>
              </a:ext>
            </a:extLst>
          </p:cNvPr>
          <p:cNvCxnSpPr>
            <a:cxnSpLocks/>
          </p:cNvCxnSpPr>
          <p:nvPr/>
        </p:nvCxnSpPr>
        <p:spPr>
          <a:xfrm>
            <a:off x="786814" y="1742464"/>
            <a:ext cx="10927666" cy="8426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25">
            <a:extLst>
              <a:ext uri="{FF2B5EF4-FFF2-40B4-BE49-F238E27FC236}">
                <a16:creationId xmlns:a16="http://schemas.microsoft.com/office/drawing/2014/main" id="{975BDB47-0146-40A5-ABF8-9FCB3C8EB397}"/>
              </a:ext>
            </a:extLst>
          </p:cNvPr>
          <p:cNvSpPr/>
          <p:nvPr/>
        </p:nvSpPr>
        <p:spPr>
          <a:xfrm>
            <a:off x="5961678" y="1578118"/>
            <a:ext cx="432223" cy="3693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US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0EDBC6-9736-4A38-A696-B6D3593FFB79}"/>
              </a:ext>
            </a:extLst>
          </p:cNvPr>
          <p:cNvSpPr txBox="1"/>
          <p:nvPr/>
        </p:nvSpPr>
        <p:spPr>
          <a:xfrm>
            <a:off x="714739" y="1938677"/>
            <a:ext cx="4040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Direct negative feedback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D55344E-9D70-475A-A15C-7E36FCAC7B46}"/>
              </a:ext>
            </a:extLst>
          </p:cNvPr>
          <p:cNvSpPr txBox="1"/>
          <p:nvPr/>
        </p:nvSpPr>
        <p:spPr>
          <a:xfrm>
            <a:off x="8847210" y="1847528"/>
            <a:ext cx="2867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Indirect negative feedback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69C6B83-2B44-406A-BF42-65887543ED37}"/>
              </a:ext>
            </a:extLst>
          </p:cNvPr>
          <p:cNvSpPr txBox="1"/>
          <p:nvPr/>
        </p:nvSpPr>
        <p:spPr>
          <a:xfrm>
            <a:off x="5108273" y="2062824"/>
            <a:ext cx="2042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Dimension 3: Leading</a:t>
            </a:r>
          </a:p>
        </p:txBody>
      </p:sp>
      <p:cxnSp>
        <p:nvCxnSpPr>
          <p:cNvPr id="25" name="Straight Arrow Connector 14">
            <a:extLst>
              <a:ext uri="{FF2B5EF4-FFF2-40B4-BE49-F238E27FC236}">
                <a16:creationId xmlns:a16="http://schemas.microsoft.com/office/drawing/2014/main" id="{F33188A6-97DF-4BB1-9BF9-414DC26F55D0}"/>
              </a:ext>
            </a:extLst>
          </p:cNvPr>
          <p:cNvCxnSpPr>
            <a:cxnSpLocks/>
          </p:cNvCxnSpPr>
          <p:nvPr/>
        </p:nvCxnSpPr>
        <p:spPr>
          <a:xfrm flipV="1">
            <a:off x="791664" y="2496774"/>
            <a:ext cx="10902100" cy="15557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E192FC5-032A-4520-8C2A-B3E4954553AE}"/>
              </a:ext>
            </a:extLst>
          </p:cNvPr>
          <p:cNvSpPr txBox="1"/>
          <p:nvPr/>
        </p:nvSpPr>
        <p:spPr>
          <a:xfrm>
            <a:off x="707264" y="2660893"/>
            <a:ext cx="2062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Egalitarian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3E61C3-A15C-49BF-97A1-6BC20477F2D0}"/>
              </a:ext>
            </a:extLst>
          </p:cNvPr>
          <p:cNvSpPr txBox="1"/>
          <p:nvPr/>
        </p:nvSpPr>
        <p:spPr>
          <a:xfrm>
            <a:off x="9521419" y="2585171"/>
            <a:ext cx="2193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Hierarchical</a:t>
            </a:r>
          </a:p>
        </p:txBody>
      </p:sp>
      <p:sp>
        <p:nvSpPr>
          <p:cNvPr id="29" name="Oval 9">
            <a:extLst>
              <a:ext uri="{FF2B5EF4-FFF2-40B4-BE49-F238E27FC236}">
                <a16:creationId xmlns:a16="http://schemas.microsoft.com/office/drawing/2014/main" id="{3728E0FF-334D-4B89-91DB-BEBF91FF9F30}"/>
              </a:ext>
            </a:extLst>
          </p:cNvPr>
          <p:cNvSpPr/>
          <p:nvPr/>
        </p:nvSpPr>
        <p:spPr>
          <a:xfrm>
            <a:off x="1324596" y="1565949"/>
            <a:ext cx="432223" cy="3503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RF</a:t>
            </a:r>
          </a:p>
        </p:txBody>
      </p:sp>
      <p:sp>
        <p:nvSpPr>
          <p:cNvPr id="30" name="Oval 9">
            <a:extLst>
              <a:ext uri="{FF2B5EF4-FFF2-40B4-BE49-F238E27FC236}">
                <a16:creationId xmlns:a16="http://schemas.microsoft.com/office/drawing/2014/main" id="{2031039B-3E52-43A4-BB22-638442CD808C}"/>
              </a:ext>
            </a:extLst>
          </p:cNvPr>
          <p:cNvSpPr/>
          <p:nvPr/>
        </p:nvSpPr>
        <p:spPr>
          <a:xfrm>
            <a:off x="9357519" y="2321579"/>
            <a:ext cx="432223" cy="3503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RF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4A4F2C7-AA09-4770-8639-121438D0954E}"/>
              </a:ext>
            </a:extLst>
          </p:cNvPr>
          <p:cNvSpPr txBox="1"/>
          <p:nvPr/>
        </p:nvSpPr>
        <p:spPr>
          <a:xfrm>
            <a:off x="5108481" y="2716285"/>
            <a:ext cx="21130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Dimension 4: Deciding</a:t>
            </a:r>
          </a:p>
        </p:txBody>
      </p:sp>
      <p:cxnSp>
        <p:nvCxnSpPr>
          <p:cNvPr id="32" name="Straight Arrow Connector 14">
            <a:extLst>
              <a:ext uri="{FF2B5EF4-FFF2-40B4-BE49-F238E27FC236}">
                <a16:creationId xmlns:a16="http://schemas.microsoft.com/office/drawing/2014/main" id="{1AD72337-481B-4386-9CA8-7A7CCEDD1C9F}"/>
              </a:ext>
            </a:extLst>
          </p:cNvPr>
          <p:cNvCxnSpPr>
            <a:cxnSpLocks/>
          </p:cNvCxnSpPr>
          <p:nvPr/>
        </p:nvCxnSpPr>
        <p:spPr>
          <a:xfrm>
            <a:off x="791664" y="3217977"/>
            <a:ext cx="10902100" cy="0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C858891-D55C-48D7-8E7D-FAC8CC8194F0}"/>
              </a:ext>
            </a:extLst>
          </p:cNvPr>
          <p:cNvSpPr txBox="1"/>
          <p:nvPr/>
        </p:nvSpPr>
        <p:spPr>
          <a:xfrm>
            <a:off x="724415" y="3334227"/>
            <a:ext cx="2062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Consensual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B8DDB0B-9BE8-452F-A89F-75C477868C6E}"/>
              </a:ext>
            </a:extLst>
          </p:cNvPr>
          <p:cNvSpPr txBox="1"/>
          <p:nvPr/>
        </p:nvSpPr>
        <p:spPr>
          <a:xfrm>
            <a:off x="9521418" y="3350550"/>
            <a:ext cx="2193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Top-down</a:t>
            </a:r>
            <a:endParaRPr lang="en-US" dirty="0"/>
          </a:p>
        </p:txBody>
      </p:sp>
      <p:sp>
        <p:nvSpPr>
          <p:cNvPr id="36" name="Oval 9">
            <a:extLst>
              <a:ext uri="{FF2B5EF4-FFF2-40B4-BE49-F238E27FC236}">
                <a16:creationId xmlns:a16="http://schemas.microsoft.com/office/drawing/2014/main" id="{809E0A0F-D4F2-46D7-B447-4422C871E7CA}"/>
              </a:ext>
            </a:extLst>
          </p:cNvPr>
          <p:cNvSpPr/>
          <p:nvPr/>
        </p:nvSpPr>
        <p:spPr>
          <a:xfrm>
            <a:off x="9073323" y="3027856"/>
            <a:ext cx="432223" cy="3503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RF</a:t>
            </a:r>
          </a:p>
        </p:txBody>
      </p:sp>
      <p:cxnSp>
        <p:nvCxnSpPr>
          <p:cNvPr id="37" name="Straight Arrow Connector 14">
            <a:extLst>
              <a:ext uri="{FF2B5EF4-FFF2-40B4-BE49-F238E27FC236}">
                <a16:creationId xmlns:a16="http://schemas.microsoft.com/office/drawing/2014/main" id="{307BA307-98B9-4267-B635-6EAAA3BF306A}"/>
              </a:ext>
            </a:extLst>
          </p:cNvPr>
          <p:cNvCxnSpPr>
            <a:cxnSpLocks/>
          </p:cNvCxnSpPr>
          <p:nvPr/>
        </p:nvCxnSpPr>
        <p:spPr>
          <a:xfrm flipV="1">
            <a:off x="788686" y="3885055"/>
            <a:ext cx="10905078" cy="1805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25">
            <a:extLst>
              <a:ext uri="{FF2B5EF4-FFF2-40B4-BE49-F238E27FC236}">
                <a16:creationId xmlns:a16="http://schemas.microsoft.com/office/drawing/2014/main" id="{2DC4AE62-719B-4FF1-A3D1-02CC0DB9D6F5}"/>
              </a:ext>
            </a:extLst>
          </p:cNvPr>
          <p:cNvSpPr/>
          <p:nvPr/>
        </p:nvSpPr>
        <p:spPr>
          <a:xfrm>
            <a:off x="1315135" y="3704341"/>
            <a:ext cx="432223" cy="3693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US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2AD490-ADCE-4799-B95A-AE32FCDF301D}"/>
              </a:ext>
            </a:extLst>
          </p:cNvPr>
          <p:cNvSpPr txBox="1"/>
          <p:nvPr/>
        </p:nvSpPr>
        <p:spPr>
          <a:xfrm>
            <a:off x="692190" y="4050725"/>
            <a:ext cx="2062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Task-Based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091A495-8746-4C38-8307-FEE5507D86B7}"/>
              </a:ext>
            </a:extLst>
          </p:cNvPr>
          <p:cNvSpPr txBox="1"/>
          <p:nvPr/>
        </p:nvSpPr>
        <p:spPr>
          <a:xfrm>
            <a:off x="9502170" y="4003777"/>
            <a:ext cx="2193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Relationship based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2D3FC14-1574-4298-9920-02C2CBD010F2}"/>
              </a:ext>
            </a:extLst>
          </p:cNvPr>
          <p:cNvSpPr txBox="1"/>
          <p:nvPr/>
        </p:nvSpPr>
        <p:spPr>
          <a:xfrm>
            <a:off x="5108481" y="3486823"/>
            <a:ext cx="2063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Dimension 5: Trusting</a:t>
            </a:r>
          </a:p>
        </p:txBody>
      </p:sp>
      <p:sp>
        <p:nvSpPr>
          <p:cNvPr id="43" name="Oval 9">
            <a:extLst>
              <a:ext uri="{FF2B5EF4-FFF2-40B4-BE49-F238E27FC236}">
                <a16:creationId xmlns:a16="http://schemas.microsoft.com/office/drawing/2014/main" id="{668AA754-DAE0-460C-ACA5-699864030364}"/>
              </a:ext>
            </a:extLst>
          </p:cNvPr>
          <p:cNvSpPr/>
          <p:nvPr/>
        </p:nvSpPr>
        <p:spPr>
          <a:xfrm>
            <a:off x="8609433" y="3720360"/>
            <a:ext cx="432223" cy="3503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RF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C8DA307-4FA8-42DF-B64A-3BD8A8587B82}"/>
              </a:ext>
            </a:extLst>
          </p:cNvPr>
          <p:cNvSpPr txBox="1"/>
          <p:nvPr/>
        </p:nvSpPr>
        <p:spPr>
          <a:xfrm>
            <a:off x="5115167" y="4093524"/>
            <a:ext cx="2382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Dimension 6: Disagreeing</a:t>
            </a:r>
          </a:p>
        </p:txBody>
      </p:sp>
      <p:cxnSp>
        <p:nvCxnSpPr>
          <p:cNvPr id="45" name="Straight Arrow Connector 14">
            <a:extLst>
              <a:ext uri="{FF2B5EF4-FFF2-40B4-BE49-F238E27FC236}">
                <a16:creationId xmlns:a16="http://schemas.microsoft.com/office/drawing/2014/main" id="{5812D146-E3E0-426F-B04D-A2C320DE8544}"/>
              </a:ext>
            </a:extLst>
          </p:cNvPr>
          <p:cNvCxnSpPr>
            <a:cxnSpLocks/>
          </p:cNvCxnSpPr>
          <p:nvPr/>
        </p:nvCxnSpPr>
        <p:spPr>
          <a:xfrm>
            <a:off x="782320" y="4572659"/>
            <a:ext cx="10911444" cy="30776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25">
            <a:extLst>
              <a:ext uri="{FF2B5EF4-FFF2-40B4-BE49-F238E27FC236}">
                <a16:creationId xmlns:a16="http://schemas.microsoft.com/office/drawing/2014/main" id="{F0F0B777-6557-44E4-A52D-FF6BE7AB4AC7}"/>
              </a:ext>
            </a:extLst>
          </p:cNvPr>
          <p:cNvSpPr/>
          <p:nvPr/>
        </p:nvSpPr>
        <p:spPr>
          <a:xfrm>
            <a:off x="5565302" y="4391371"/>
            <a:ext cx="432223" cy="3693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US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B1ED5F7-9586-44D9-9B80-6DB4D44994CE}"/>
              </a:ext>
            </a:extLst>
          </p:cNvPr>
          <p:cNvSpPr txBox="1"/>
          <p:nvPr/>
        </p:nvSpPr>
        <p:spPr>
          <a:xfrm>
            <a:off x="697712" y="4682775"/>
            <a:ext cx="2062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Confrontational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574C3AD-6187-40D1-8B96-4CAD103C53EE}"/>
              </a:ext>
            </a:extLst>
          </p:cNvPr>
          <p:cNvSpPr txBox="1"/>
          <p:nvPr/>
        </p:nvSpPr>
        <p:spPr>
          <a:xfrm>
            <a:off x="8940727" y="4673286"/>
            <a:ext cx="27737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Avoids confrontation</a:t>
            </a:r>
          </a:p>
        </p:txBody>
      </p:sp>
      <p:sp>
        <p:nvSpPr>
          <p:cNvPr id="50" name="Oval 9">
            <a:extLst>
              <a:ext uri="{FF2B5EF4-FFF2-40B4-BE49-F238E27FC236}">
                <a16:creationId xmlns:a16="http://schemas.microsoft.com/office/drawing/2014/main" id="{664CB6DD-FAC2-43F2-A2F4-ABF77F6D8BB1}"/>
              </a:ext>
            </a:extLst>
          </p:cNvPr>
          <p:cNvSpPr/>
          <p:nvPr/>
        </p:nvSpPr>
        <p:spPr>
          <a:xfrm>
            <a:off x="2417006" y="4374889"/>
            <a:ext cx="432223" cy="3503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RF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C00DB4-EB3C-4870-82BB-F192F926BCF8}"/>
              </a:ext>
            </a:extLst>
          </p:cNvPr>
          <p:cNvSpPr txBox="1"/>
          <p:nvPr/>
        </p:nvSpPr>
        <p:spPr>
          <a:xfrm>
            <a:off x="5109055" y="4842297"/>
            <a:ext cx="2321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Dimension 7: Scheduling</a:t>
            </a:r>
          </a:p>
        </p:txBody>
      </p:sp>
      <p:cxnSp>
        <p:nvCxnSpPr>
          <p:cNvPr id="52" name="Straight Arrow Connector 14">
            <a:extLst>
              <a:ext uri="{FF2B5EF4-FFF2-40B4-BE49-F238E27FC236}">
                <a16:creationId xmlns:a16="http://schemas.microsoft.com/office/drawing/2014/main" id="{735C3E7C-B43A-472F-B5F6-924E63C1C5A3}"/>
              </a:ext>
            </a:extLst>
          </p:cNvPr>
          <p:cNvCxnSpPr>
            <a:cxnSpLocks/>
          </p:cNvCxnSpPr>
          <p:nvPr/>
        </p:nvCxnSpPr>
        <p:spPr>
          <a:xfrm>
            <a:off x="782320" y="5220360"/>
            <a:ext cx="10932160" cy="26900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25">
            <a:extLst>
              <a:ext uri="{FF2B5EF4-FFF2-40B4-BE49-F238E27FC236}">
                <a16:creationId xmlns:a16="http://schemas.microsoft.com/office/drawing/2014/main" id="{09C970A9-5FFF-4424-8569-117C35EEE311}"/>
              </a:ext>
            </a:extLst>
          </p:cNvPr>
          <p:cNvSpPr/>
          <p:nvPr/>
        </p:nvSpPr>
        <p:spPr>
          <a:xfrm>
            <a:off x="3935753" y="4827175"/>
            <a:ext cx="432223" cy="3693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US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02B5024-429A-449A-86FE-5C886D9492E5}"/>
              </a:ext>
            </a:extLst>
          </p:cNvPr>
          <p:cNvSpPr txBox="1"/>
          <p:nvPr/>
        </p:nvSpPr>
        <p:spPr>
          <a:xfrm>
            <a:off x="687849" y="5311461"/>
            <a:ext cx="2062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Linear time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BD8D828-6361-4E0C-A16A-94EF1F541E64}"/>
              </a:ext>
            </a:extLst>
          </p:cNvPr>
          <p:cNvSpPr txBox="1"/>
          <p:nvPr/>
        </p:nvSpPr>
        <p:spPr>
          <a:xfrm>
            <a:off x="10384652" y="5329482"/>
            <a:ext cx="1310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Flexible time</a:t>
            </a:r>
            <a:endParaRPr lang="en-US" dirty="0"/>
          </a:p>
        </p:txBody>
      </p:sp>
      <p:sp>
        <p:nvSpPr>
          <p:cNvPr id="57" name="Oval 9">
            <a:extLst>
              <a:ext uri="{FF2B5EF4-FFF2-40B4-BE49-F238E27FC236}">
                <a16:creationId xmlns:a16="http://schemas.microsoft.com/office/drawing/2014/main" id="{924ACF52-5AD8-44ED-BBF6-5BEEBBD0C6B2}"/>
              </a:ext>
            </a:extLst>
          </p:cNvPr>
          <p:cNvSpPr/>
          <p:nvPr/>
        </p:nvSpPr>
        <p:spPr>
          <a:xfrm>
            <a:off x="8164011" y="5045163"/>
            <a:ext cx="432223" cy="3503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RF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6B7FF38-12D5-41FD-8DC9-0E41E6439CA8}"/>
              </a:ext>
            </a:extLst>
          </p:cNvPr>
          <p:cNvSpPr txBox="1"/>
          <p:nvPr/>
        </p:nvSpPr>
        <p:spPr>
          <a:xfrm>
            <a:off x="5113031" y="5475178"/>
            <a:ext cx="2332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Dimension 8: Persuading</a:t>
            </a:r>
          </a:p>
        </p:txBody>
      </p:sp>
      <p:cxnSp>
        <p:nvCxnSpPr>
          <p:cNvPr id="59" name="Straight Arrow Connector 14">
            <a:extLst>
              <a:ext uri="{FF2B5EF4-FFF2-40B4-BE49-F238E27FC236}">
                <a16:creationId xmlns:a16="http://schemas.microsoft.com/office/drawing/2014/main" id="{BB5D029C-1F4F-4F5C-B4C7-1D52CAADD546}"/>
              </a:ext>
            </a:extLst>
          </p:cNvPr>
          <p:cNvCxnSpPr>
            <a:cxnSpLocks/>
          </p:cNvCxnSpPr>
          <p:nvPr/>
        </p:nvCxnSpPr>
        <p:spPr>
          <a:xfrm>
            <a:off x="791664" y="5840217"/>
            <a:ext cx="10922816" cy="48677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9">
            <a:extLst>
              <a:ext uri="{FF2B5EF4-FFF2-40B4-BE49-F238E27FC236}">
                <a16:creationId xmlns:a16="http://schemas.microsoft.com/office/drawing/2014/main" id="{9CA86932-C57F-4C38-99A5-DB69591F9EAE}"/>
              </a:ext>
            </a:extLst>
          </p:cNvPr>
          <p:cNvSpPr/>
          <p:nvPr/>
        </p:nvSpPr>
        <p:spPr>
          <a:xfrm>
            <a:off x="2548445" y="5665339"/>
            <a:ext cx="432223" cy="36933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RF</a:t>
            </a:r>
          </a:p>
        </p:txBody>
      </p:sp>
      <p:sp>
        <p:nvSpPr>
          <p:cNvPr id="61" name="Oval 25">
            <a:extLst>
              <a:ext uri="{FF2B5EF4-FFF2-40B4-BE49-F238E27FC236}">
                <a16:creationId xmlns:a16="http://schemas.microsoft.com/office/drawing/2014/main" id="{6F21A097-6402-4D75-BF25-E9061D1DCDA6}"/>
              </a:ext>
            </a:extLst>
          </p:cNvPr>
          <p:cNvSpPr/>
          <p:nvPr/>
        </p:nvSpPr>
        <p:spPr>
          <a:xfrm>
            <a:off x="10237519" y="5686569"/>
            <a:ext cx="432223" cy="3693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US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F9D442-041E-4F02-B699-2E7E3F9E83B6}"/>
              </a:ext>
            </a:extLst>
          </p:cNvPr>
          <p:cNvSpPr txBox="1"/>
          <p:nvPr/>
        </p:nvSpPr>
        <p:spPr>
          <a:xfrm>
            <a:off x="697712" y="5969306"/>
            <a:ext cx="2062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Applications first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BDD7182-DE9D-4DE7-9616-FEB906D16E3B}"/>
              </a:ext>
            </a:extLst>
          </p:cNvPr>
          <p:cNvSpPr txBox="1"/>
          <p:nvPr/>
        </p:nvSpPr>
        <p:spPr>
          <a:xfrm>
            <a:off x="10131159" y="6006839"/>
            <a:ext cx="1583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Principles first </a:t>
            </a:r>
          </a:p>
        </p:txBody>
      </p:sp>
      <p:sp>
        <p:nvSpPr>
          <p:cNvPr id="65" name="Равнобедренный треугольник 64">
            <a:extLst>
              <a:ext uri="{FF2B5EF4-FFF2-40B4-BE49-F238E27FC236}">
                <a16:creationId xmlns:a16="http://schemas.microsoft.com/office/drawing/2014/main" id="{529181F4-6500-4FAA-ABFE-63E4A2A3EA03}"/>
              </a:ext>
            </a:extLst>
          </p:cNvPr>
          <p:cNvSpPr/>
          <p:nvPr/>
        </p:nvSpPr>
        <p:spPr>
          <a:xfrm rot="5400000">
            <a:off x="233646" y="828143"/>
            <a:ext cx="323850" cy="360593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Равнобедренный треугольник 65">
            <a:extLst>
              <a:ext uri="{FF2B5EF4-FFF2-40B4-BE49-F238E27FC236}">
                <a16:creationId xmlns:a16="http://schemas.microsoft.com/office/drawing/2014/main" id="{FB798D1C-1F4A-45B2-A665-13EB7FB7218E}"/>
              </a:ext>
            </a:extLst>
          </p:cNvPr>
          <p:cNvSpPr/>
          <p:nvPr/>
        </p:nvSpPr>
        <p:spPr>
          <a:xfrm rot="5400000">
            <a:off x="213326" y="2319164"/>
            <a:ext cx="323850" cy="360593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Равнобедренный треугольник 66">
            <a:extLst>
              <a:ext uri="{FF2B5EF4-FFF2-40B4-BE49-F238E27FC236}">
                <a16:creationId xmlns:a16="http://schemas.microsoft.com/office/drawing/2014/main" id="{22A975C2-AB99-4AA8-9190-29CF6B14873B}"/>
              </a:ext>
            </a:extLst>
          </p:cNvPr>
          <p:cNvSpPr/>
          <p:nvPr/>
        </p:nvSpPr>
        <p:spPr>
          <a:xfrm rot="5400000">
            <a:off x="213326" y="3046331"/>
            <a:ext cx="323850" cy="360593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Равнобедренный треугольник 67">
            <a:extLst>
              <a:ext uri="{FF2B5EF4-FFF2-40B4-BE49-F238E27FC236}">
                <a16:creationId xmlns:a16="http://schemas.microsoft.com/office/drawing/2014/main" id="{D82F8E52-521D-466C-96C3-2F88DC4171C1}"/>
              </a:ext>
            </a:extLst>
          </p:cNvPr>
          <p:cNvSpPr/>
          <p:nvPr/>
        </p:nvSpPr>
        <p:spPr>
          <a:xfrm rot="5400000">
            <a:off x="226463" y="3694671"/>
            <a:ext cx="323850" cy="360593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Равнобедренный треугольник 68">
            <a:extLst>
              <a:ext uri="{FF2B5EF4-FFF2-40B4-BE49-F238E27FC236}">
                <a16:creationId xmlns:a16="http://schemas.microsoft.com/office/drawing/2014/main" id="{1FEE06A5-1213-413B-81F8-38479E9C7D1C}"/>
              </a:ext>
            </a:extLst>
          </p:cNvPr>
          <p:cNvSpPr/>
          <p:nvPr/>
        </p:nvSpPr>
        <p:spPr>
          <a:xfrm rot="5400000">
            <a:off x="246437" y="5038763"/>
            <a:ext cx="323850" cy="360593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Равнобедренный треугольник 69">
            <a:extLst>
              <a:ext uri="{FF2B5EF4-FFF2-40B4-BE49-F238E27FC236}">
                <a16:creationId xmlns:a16="http://schemas.microsoft.com/office/drawing/2014/main" id="{ECAB9985-E1A5-4E12-857C-D2E7B8158CBC}"/>
              </a:ext>
            </a:extLst>
          </p:cNvPr>
          <p:cNvSpPr/>
          <p:nvPr/>
        </p:nvSpPr>
        <p:spPr>
          <a:xfrm rot="5400000">
            <a:off x="248429" y="5665840"/>
            <a:ext cx="323850" cy="360593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id="{338C5BA6-1427-4ED9-B053-FE05306605D2}"/>
              </a:ext>
            </a:extLst>
          </p:cNvPr>
          <p:cNvCxnSpPr>
            <a:cxnSpLocks/>
            <a:endCxn id="8" idx="2"/>
          </p:cNvCxnSpPr>
          <p:nvPr/>
        </p:nvCxnSpPr>
        <p:spPr>
          <a:xfrm flipV="1">
            <a:off x="3172622" y="1017783"/>
            <a:ext cx="4575172" cy="1383"/>
          </a:xfrm>
          <a:prstGeom prst="straightConnector1">
            <a:avLst/>
          </a:prstGeom>
          <a:ln w="635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>
            <a:extLst>
              <a:ext uri="{FF2B5EF4-FFF2-40B4-BE49-F238E27FC236}">
                <a16:creationId xmlns:a16="http://schemas.microsoft.com/office/drawing/2014/main" id="{BC74657E-F5E5-427F-A838-02695D3536EA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1648742" y="2496774"/>
            <a:ext cx="7708777" cy="9348"/>
          </a:xfrm>
          <a:prstGeom prst="straightConnector1">
            <a:avLst/>
          </a:prstGeom>
          <a:ln w="635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25">
            <a:extLst>
              <a:ext uri="{FF2B5EF4-FFF2-40B4-BE49-F238E27FC236}">
                <a16:creationId xmlns:a16="http://schemas.microsoft.com/office/drawing/2014/main" id="{A12715AE-BCF4-48E6-83C8-E68FFEFF67DC}"/>
              </a:ext>
            </a:extLst>
          </p:cNvPr>
          <p:cNvSpPr/>
          <p:nvPr/>
        </p:nvSpPr>
        <p:spPr>
          <a:xfrm>
            <a:off x="4499532" y="2312108"/>
            <a:ext cx="432223" cy="3693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US</a:t>
            </a:r>
          </a:p>
        </p:txBody>
      </p:sp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id="{75070DEA-C0A6-4A0A-8552-603227409DF1}"/>
              </a:ext>
            </a:extLst>
          </p:cNvPr>
          <p:cNvCxnSpPr>
            <a:cxnSpLocks/>
          </p:cNvCxnSpPr>
          <p:nvPr/>
        </p:nvCxnSpPr>
        <p:spPr>
          <a:xfrm>
            <a:off x="2708425" y="3233531"/>
            <a:ext cx="6364898" cy="0"/>
          </a:xfrm>
          <a:prstGeom prst="straightConnector1">
            <a:avLst/>
          </a:prstGeom>
          <a:ln w="635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25">
            <a:extLst>
              <a:ext uri="{FF2B5EF4-FFF2-40B4-BE49-F238E27FC236}">
                <a16:creationId xmlns:a16="http://schemas.microsoft.com/office/drawing/2014/main" id="{6F7D3F32-E619-4AD5-B576-36A53D12BA92}"/>
              </a:ext>
            </a:extLst>
          </p:cNvPr>
          <p:cNvSpPr/>
          <p:nvPr/>
        </p:nvSpPr>
        <p:spPr>
          <a:xfrm>
            <a:off x="7142749" y="3037196"/>
            <a:ext cx="432223" cy="3693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US</a:t>
            </a:r>
          </a:p>
        </p:txBody>
      </p: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id="{3BF739AC-9A8E-4CC1-90D2-872A490B9AED}"/>
              </a:ext>
            </a:extLst>
          </p:cNvPr>
          <p:cNvCxnSpPr>
            <a:cxnSpLocks/>
          </p:cNvCxnSpPr>
          <p:nvPr/>
        </p:nvCxnSpPr>
        <p:spPr>
          <a:xfrm flipV="1">
            <a:off x="2408403" y="3885055"/>
            <a:ext cx="6128411" cy="13003"/>
          </a:xfrm>
          <a:prstGeom prst="straightConnector1">
            <a:avLst/>
          </a:prstGeom>
          <a:ln w="635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>
            <a:extLst>
              <a:ext uri="{FF2B5EF4-FFF2-40B4-BE49-F238E27FC236}">
                <a16:creationId xmlns:a16="http://schemas.microsoft.com/office/drawing/2014/main" id="{BA23710D-94F5-4AA2-B115-59C269029F90}"/>
              </a:ext>
            </a:extLst>
          </p:cNvPr>
          <p:cNvCxnSpPr>
            <a:cxnSpLocks/>
          </p:cNvCxnSpPr>
          <p:nvPr/>
        </p:nvCxnSpPr>
        <p:spPr>
          <a:xfrm>
            <a:off x="4385686" y="5231669"/>
            <a:ext cx="3760603" cy="15591"/>
          </a:xfrm>
          <a:prstGeom prst="straightConnector1">
            <a:avLst/>
          </a:prstGeom>
          <a:ln w="635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>
            <a:extLst>
              <a:ext uri="{FF2B5EF4-FFF2-40B4-BE49-F238E27FC236}">
                <a16:creationId xmlns:a16="http://schemas.microsoft.com/office/drawing/2014/main" id="{59A6A36A-90EF-4264-AC85-F90DE9D3468F}"/>
              </a:ext>
            </a:extLst>
          </p:cNvPr>
          <p:cNvCxnSpPr>
            <a:cxnSpLocks/>
          </p:cNvCxnSpPr>
          <p:nvPr/>
        </p:nvCxnSpPr>
        <p:spPr>
          <a:xfrm>
            <a:off x="3011683" y="5859540"/>
            <a:ext cx="4356702" cy="0"/>
          </a:xfrm>
          <a:prstGeom prst="straightConnector1">
            <a:avLst/>
          </a:prstGeom>
          <a:ln w="635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25">
            <a:extLst>
              <a:ext uri="{FF2B5EF4-FFF2-40B4-BE49-F238E27FC236}">
                <a16:creationId xmlns:a16="http://schemas.microsoft.com/office/drawing/2014/main" id="{0AF6191F-7049-4AF8-9AED-9EC348CB4CF7}"/>
              </a:ext>
            </a:extLst>
          </p:cNvPr>
          <p:cNvSpPr/>
          <p:nvPr/>
        </p:nvSpPr>
        <p:spPr>
          <a:xfrm>
            <a:off x="2764556" y="838747"/>
            <a:ext cx="432223" cy="3693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NL</a:t>
            </a:r>
          </a:p>
        </p:txBody>
      </p:sp>
      <p:sp>
        <p:nvSpPr>
          <p:cNvPr id="95" name="Oval 25">
            <a:extLst>
              <a:ext uri="{FF2B5EF4-FFF2-40B4-BE49-F238E27FC236}">
                <a16:creationId xmlns:a16="http://schemas.microsoft.com/office/drawing/2014/main" id="{DA3DC9BC-21F8-49E4-A05C-82514C4D211F}"/>
              </a:ext>
            </a:extLst>
          </p:cNvPr>
          <p:cNvSpPr/>
          <p:nvPr/>
        </p:nvSpPr>
        <p:spPr>
          <a:xfrm>
            <a:off x="1729072" y="1540770"/>
            <a:ext cx="432223" cy="3693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NL</a:t>
            </a:r>
          </a:p>
        </p:txBody>
      </p:sp>
      <p:sp>
        <p:nvSpPr>
          <p:cNvPr id="96" name="Oval 25">
            <a:extLst>
              <a:ext uri="{FF2B5EF4-FFF2-40B4-BE49-F238E27FC236}">
                <a16:creationId xmlns:a16="http://schemas.microsoft.com/office/drawing/2014/main" id="{75D84473-E05C-4991-9EBC-6327F5C233DB}"/>
              </a:ext>
            </a:extLst>
          </p:cNvPr>
          <p:cNvSpPr/>
          <p:nvPr/>
        </p:nvSpPr>
        <p:spPr>
          <a:xfrm>
            <a:off x="1245941" y="2333675"/>
            <a:ext cx="432223" cy="3693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NL</a:t>
            </a:r>
          </a:p>
        </p:txBody>
      </p:sp>
      <p:sp>
        <p:nvSpPr>
          <p:cNvPr id="97" name="Oval 25">
            <a:extLst>
              <a:ext uri="{FF2B5EF4-FFF2-40B4-BE49-F238E27FC236}">
                <a16:creationId xmlns:a16="http://schemas.microsoft.com/office/drawing/2014/main" id="{76E0CEB8-7CE4-4D71-AF7D-DC0B3DF62F68}"/>
              </a:ext>
            </a:extLst>
          </p:cNvPr>
          <p:cNvSpPr/>
          <p:nvPr/>
        </p:nvSpPr>
        <p:spPr>
          <a:xfrm>
            <a:off x="2247476" y="3054325"/>
            <a:ext cx="432223" cy="3693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NL</a:t>
            </a:r>
          </a:p>
        </p:txBody>
      </p:sp>
      <p:sp>
        <p:nvSpPr>
          <p:cNvPr id="98" name="Oval 25">
            <a:extLst>
              <a:ext uri="{FF2B5EF4-FFF2-40B4-BE49-F238E27FC236}">
                <a16:creationId xmlns:a16="http://schemas.microsoft.com/office/drawing/2014/main" id="{144347C7-01AE-458F-BED1-72FF2C551B3B}"/>
              </a:ext>
            </a:extLst>
          </p:cNvPr>
          <p:cNvSpPr/>
          <p:nvPr/>
        </p:nvSpPr>
        <p:spPr>
          <a:xfrm>
            <a:off x="2001097" y="3704341"/>
            <a:ext cx="432223" cy="3693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NL</a:t>
            </a:r>
          </a:p>
        </p:txBody>
      </p:sp>
      <p:sp>
        <p:nvSpPr>
          <p:cNvPr id="99" name="Oval 25">
            <a:extLst>
              <a:ext uri="{FF2B5EF4-FFF2-40B4-BE49-F238E27FC236}">
                <a16:creationId xmlns:a16="http://schemas.microsoft.com/office/drawing/2014/main" id="{1010A61D-73E7-4ACB-A717-8FF3851D1415}"/>
              </a:ext>
            </a:extLst>
          </p:cNvPr>
          <p:cNvSpPr/>
          <p:nvPr/>
        </p:nvSpPr>
        <p:spPr>
          <a:xfrm>
            <a:off x="2804251" y="4374889"/>
            <a:ext cx="432223" cy="3693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NL</a:t>
            </a:r>
          </a:p>
        </p:txBody>
      </p:sp>
      <p:sp>
        <p:nvSpPr>
          <p:cNvPr id="100" name="Oval 25">
            <a:extLst>
              <a:ext uri="{FF2B5EF4-FFF2-40B4-BE49-F238E27FC236}">
                <a16:creationId xmlns:a16="http://schemas.microsoft.com/office/drawing/2014/main" id="{BCBE004B-AE4E-4207-90F3-7563305CE6C7}"/>
              </a:ext>
            </a:extLst>
          </p:cNvPr>
          <p:cNvSpPr/>
          <p:nvPr/>
        </p:nvSpPr>
        <p:spPr>
          <a:xfrm>
            <a:off x="3937476" y="5045163"/>
            <a:ext cx="432223" cy="3693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NL</a:t>
            </a:r>
          </a:p>
        </p:txBody>
      </p:sp>
      <p:sp>
        <p:nvSpPr>
          <p:cNvPr id="101" name="Oval 25">
            <a:extLst>
              <a:ext uri="{FF2B5EF4-FFF2-40B4-BE49-F238E27FC236}">
                <a16:creationId xmlns:a16="http://schemas.microsoft.com/office/drawing/2014/main" id="{3113C82C-40BA-49B7-AD8D-5D21F22054AF}"/>
              </a:ext>
            </a:extLst>
          </p:cNvPr>
          <p:cNvSpPr/>
          <p:nvPr/>
        </p:nvSpPr>
        <p:spPr>
          <a:xfrm>
            <a:off x="7396731" y="5670583"/>
            <a:ext cx="432223" cy="3693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NL</a:t>
            </a:r>
          </a:p>
        </p:txBody>
      </p:sp>
    </p:spTree>
    <p:extLst>
      <p:ext uri="{BB962C8B-B14F-4D97-AF65-F5344CB8AC3E}">
        <p14:creationId xmlns:p14="http://schemas.microsoft.com/office/powerpoint/2010/main" val="147322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6" grpId="0" animBg="1"/>
      <p:bldP spid="29" grpId="0" animBg="1"/>
      <p:bldP spid="30" grpId="0" animBg="1"/>
      <p:bldP spid="36" grpId="0" animBg="1"/>
      <p:bldP spid="38" grpId="0" animBg="1"/>
      <p:bldP spid="43" grpId="0" animBg="1"/>
      <p:bldP spid="46" grpId="0" animBg="1"/>
      <p:bldP spid="50" grpId="0" animBg="1"/>
      <p:bldP spid="53" grpId="0" animBg="1"/>
      <p:bldP spid="57" grpId="0" animBg="1"/>
      <p:bldP spid="60" grpId="0" animBg="1"/>
      <p:bldP spid="61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3" grpId="0" animBg="1"/>
      <p:bldP spid="75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9">
            <a:extLst>
              <a:ext uri="{FF2B5EF4-FFF2-40B4-BE49-F238E27FC236}">
                <a16:creationId xmlns:a16="http://schemas.microsoft.com/office/drawing/2014/main" id="{80506ED4-32CD-43AB-B344-A53FEC3B8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C990AAD3-E6EC-436A-BA4C-86970DE3DB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3FC29D54-036A-4639-B198-291BD7D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83C07DA0-7F46-4C18-A505-27591F4AB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1281194F-E171-4108-8791-5736046C8C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19887"/>
          <a:stretch/>
        </p:blipFill>
        <p:spPr>
          <a:xfrm>
            <a:off x="643467" y="643467"/>
            <a:ext cx="5372099" cy="5571066"/>
          </a:xfrm>
          <a:prstGeom prst="rect">
            <a:avLst/>
          </a:prstGeom>
        </p:spPr>
      </p:pic>
      <p:pic>
        <p:nvPicPr>
          <p:cNvPr id="5" name="Рисунок 4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A89137E4-BB60-4CB9-84C0-AFE816FF3F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2" b="19887"/>
          <a:stretch/>
        </p:blipFill>
        <p:spPr>
          <a:xfrm>
            <a:off x="6176433" y="640927"/>
            <a:ext cx="537209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223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3C559F"/>
                </a:solidFill>
              </a:rPr>
              <a:t>Thank you for your attention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1697" y="5480553"/>
            <a:ext cx="636941" cy="63694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643433" y="5724144"/>
            <a:ext cx="2360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C559F"/>
                </a:solidFill>
                <a:latin typeface="EB Garamond"/>
              </a:rPr>
              <a:t>NRCE</a:t>
            </a:r>
            <a:r>
              <a:rPr lang="en-US" sz="1200" dirty="0">
                <a:latin typeface="EB Garamond"/>
              </a:rPr>
              <a:t>​</a:t>
            </a:r>
          </a:p>
          <a:p>
            <a:r>
              <a:rPr lang="en-US" sz="1200" dirty="0">
                <a:latin typeface="EB Garamond"/>
              </a:rPr>
              <a:t>​</a:t>
            </a:r>
            <a:r>
              <a:rPr lang="en-US" sz="1100" dirty="0">
                <a:solidFill>
                  <a:srgbClr val="E2242C"/>
                </a:solidFill>
                <a:latin typeface="EB Garamond"/>
              </a:rPr>
              <a:t>The Netherlands - Russia Centre</a:t>
            </a:r>
            <a:endParaRPr lang="en-US" sz="1100" dirty="0">
              <a:latin typeface="EB Garamon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2456" y="5101831"/>
            <a:ext cx="32915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j-lt"/>
              </a:rPr>
              <a:t>Johan Elzes </a:t>
            </a:r>
          </a:p>
          <a:p>
            <a:r>
              <a:rPr lang="en-US" sz="2000" dirty="0">
                <a:solidFill>
                  <a:schemeClr val="tx2"/>
                </a:solidFill>
                <a:latin typeface="+mj-lt"/>
              </a:rPr>
              <a:t>General Manager NRCE Russia</a:t>
            </a:r>
          </a:p>
          <a:p>
            <a:r>
              <a:rPr lang="en-US" sz="2000" dirty="0">
                <a:solidFill>
                  <a:schemeClr val="tx2"/>
                </a:solidFill>
                <a:latin typeface="+mj-lt"/>
                <a:hlinkClick r:id="rId3"/>
              </a:rPr>
              <a:t>j.elzes@nrce.nl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  <a:p>
            <a:r>
              <a:rPr lang="en-US" sz="2000">
                <a:solidFill>
                  <a:schemeClr val="tx2"/>
                </a:solidFill>
                <a:latin typeface="+mj-lt"/>
              </a:rPr>
              <a:t>+7 921 44 27085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675686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спектива">
  <a:themeElements>
    <a:clrScheme name="Цвет 3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5C85F9"/>
      </a:accent1>
      <a:accent2>
        <a:srgbClr val="3B559E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спектив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480</TotalTime>
  <Words>196</Words>
  <Application>Microsoft Office PowerPoint</Application>
  <PresentationFormat>Breedbeeld</PresentationFormat>
  <Paragraphs>73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 Nova Cond</vt:lpstr>
      <vt:lpstr>Calibri</vt:lpstr>
      <vt:lpstr>Calibri Light</vt:lpstr>
      <vt:lpstr>EB Garamond</vt:lpstr>
      <vt:lpstr>EB Garamond SemiBold</vt:lpstr>
      <vt:lpstr>Ретроспектива</vt:lpstr>
      <vt:lpstr>The Netherlands - Russia Centre </vt:lpstr>
      <vt:lpstr>Our focus</vt:lpstr>
      <vt:lpstr>Cultural differences</vt:lpstr>
      <vt:lpstr>Cultural differences NL – RF </vt:lpstr>
      <vt:lpstr>PowerPoint-presentatie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Netherlands - Russia Centre</dc:title>
  <dc:creator>Tatiana Pugacheva-Ionova</dc:creator>
  <cp:lastModifiedBy> </cp:lastModifiedBy>
  <cp:revision>38</cp:revision>
  <dcterms:created xsi:type="dcterms:W3CDTF">2018-04-05T20:25:33Z</dcterms:created>
  <dcterms:modified xsi:type="dcterms:W3CDTF">2020-07-09T08:16:15Z</dcterms:modified>
</cp:coreProperties>
</file>